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0" r:id="rId6"/>
    <p:sldId id="261" r:id="rId7"/>
    <p:sldId id="263" r:id="rId8"/>
    <p:sldId id="264" r:id="rId9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341" userDrawn="1">
          <p15:clr>
            <a:srgbClr val="A4A3A4"/>
          </p15:clr>
        </p15:guide>
        <p15:guide id="2" pos="3840" userDrawn="1">
          <p15:clr>
            <a:srgbClr val="A4A3A4"/>
          </p15:clr>
        </p15:guide>
        <p15:guide id="3" pos="211" userDrawn="1">
          <p15:clr>
            <a:srgbClr val="A4A3A4"/>
          </p15:clr>
        </p15:guide>
        <p15:guide id="4" pos="7446" userDrawn="1">
          <p15:clr>
            <a:srgbClr val="A4A3A4"/>
          </p15:clr>
        </p15:guide>
        <p15:guide id="5" orient="horz" pos="4088" userDrawn="1">
          <p15:clr>
            <a:srgbClr val="A4A3A4"/>
          </p15:clr>
        </p15:guide>
        <p15:guide id="6" orient="horz" pos="232" userDrawn="1">
          <p15:clr>
            <a:srgbClr val="A4A3A4"/>
          </p15:clr>
        </p15:guide>
        <p15:guide id="7" pos="2026" userDrawn="1">
          <p15:clr>
            <a:srgbClr val="A4A3A4"/>
          </p15:clr>
        </p15:guide>
        <p15:guide id="8" pos="565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AA28E"/>
    <a:srgbClr val="1A6053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26749"/>
    <p:restoredTop sz="94643"/>
  </p:normalViewPr>
  <p:slideViewPr>
    <p:cSldViewPr snapToObjects="1" showGuides="1">
      <p:cViewPr varScale="1">
        <p:scale>
          <a:sx n="153" d="100"/>
          <a:sy n="153" d="100"/>
        </p:scale>
        <p:origin x="92" y="368"/>
      </p:cViewPr>
      <p:guideLst>
        <p:guide orient="horz" pos="2341"/>
        <p:guide pos="3840"/>
        <p:guide pos="211"/>
        <p:guide pos="7446"/>
        <p:guide orient="horz" pos="4088"/>
        <p:guide orient="horz" pos="232"/>
        <p:guide pos="2026"/>
        <p:guide pos="565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10.png>
</file>

<file path=ppt/media/image11.jpg>
</file>

<file path=ppt/media/image12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AB77879-FB6B-1F44-BFD9-E2D2B2C92B28}" type="datetimeFigureOut">
              <a:rPr lang="en-US" smtClean="0"/>
              <a:t>2/13/2017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DD8EE98-A778-7446-A5FA-ABBD8E72C0C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671212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8EE98-A778-7446-A5FA-ABBD8E72C0C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6672966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8EE98-A778-7446-A5FA-ABBD8E72C0C2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5306249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8EE98-A778-7446-A5FA-ABBD8E72C0C2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0893858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8EE98-A778-7446-A5FA-ABBD8E72C0C2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6017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8EE98-A778-7446-A5FA-ABBD8E72C0C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120674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8EE98-A778-7446-A5FA-ABBD8E72C0C2}" type="slidenum">
              <a:rPr lang="en-US" smtClean="0"/>
              <a:t>6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390869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8EE98-A778-7446-A5FA-ABBD8E72C0C2}" type="slidenum">
              <a:rPr lang="en-US" smtClean="0"/>
              <a:t>7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46390382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5DD8EE98-A778-7446-A5FA-ABBD8E72C0C2}" type="slidenum">
              <a:rPr lang="en-US" smtClean="0"/>
              <a:t>8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673345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9D8E6C-0CAE-BC4F-AE1A-CFED1529FEAE}" type="datetime1">
              <a:rPr lang="en-PH" smtClean="0"/>
              <a:t>13/02/2017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2017. All rights reserved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7A0E1-AFD2-0647-83B6-91319552B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7158376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8543A2B-EF79-F84D-8BDF-0625F7B87754}" type="datetime1">
              <a:rPr lang="en-PH" smtClean="0"/>
              <a:t>13/02/2017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2017. All rights reserved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7A0E1-AFD2-0647-83B6-91319552B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6393609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889807-35DA-EE4A-B19C-B4847385FDA9}" type="datetime1">
              <a:rPr lang="en-PH" smtClean="0"/>
              <a:t>13/02/2017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2017. All rights reserved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7A0E1-AFD2-0647-83B6-91319552B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64909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22420E7-4C46-FE4A-BE26-47D2FFC6D50C}" type="datetime1">
              <a:rPr lang="en-PH" smtClean="0"/>
              <a:t>13/02/2017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2017. All rights reserved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7A0E1-AFD2-0647-83B6-91319552B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81530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821FC9D-CB49-EB48-9195-52DFA335BEB9}" type="datetime1">
              <a:rPr lang="en-PH" smtClean="0"/>
              <a:t>13/02/2017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2017. All rights reserved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7A0E1-AFD2-0647-83B6-91319552B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1163161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DD7420B-C5D9-7846-9FDD-1B3BFA5E2B15}" type="datetime1">
              <a:rPr lang="en-PH" smtClean="0"/>
              <a:t>13/02/2017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2017. All rights reserved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7A0E1-AFD2-0647-83B6-91319552B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7781979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066F90E-FD71-6849-BE2C-E6F1A552F8C5}" type="datetime1">
              <a:rPr lang="en-PH" smtClean="0"/>
              <a:t>13/02/2017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2017. All rights reserved</a:t>
            </a: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7A0E1-AFD2-0647-83B6-91319552B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455564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8877062-8CB7-9B4B-B4B0-365768B5AC3B}" type="datetime1">
              <a:rPr lang="en-PH" smtClean="0"/>
              <a:t>13/02/2017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2017. All rights reserved</a:t>
            </a: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7A0E1-AFD2-0647-83B6-91319552B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1311067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708BE50-5816-EA4E-833E-6D110A889E70}" type="datetime1">
              <a:rPr lang="en-PH" smtClean="0"/>
              <a:t>13/02/2017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2017. All rights reserved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7A0E1-AFD2-0647-83B6-91319552B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4143733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93C4415-A886-B746-A586-E20BA75120E6}" type="datetime1">
              <a:rPr lang="en-PH" smtClean="0"/>
              <a:t>13/02/2017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2017. All rights reserved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7A0E1-AFD2-0647-83B6-91319552B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4907700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2E58B051-4298-9E40-B0F8-870D126501C9}" type="datetime1">
              <a:rPr lang="en-PH" smtClean="0"/>
              <a:t>13/02/2017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Copyright © 2017. All rights reserved</a:t>
            </a: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7A0E1-AFD2-0647-83B6-91319552B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49797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11081CC-B015-AD48-8F58-F795203B8203}" type="datetime1">
              <a:rPr lang="en-PH" smtClean="0"/>
              <a:t>13/02/2017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Copyright © 2017. All rights reserved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77A0E1-AFD2-0647-83B6-91319552B50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773509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hf sldNum="0" hdr="0" ft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jp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image" Target="../media/image5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10.png"/><Relationship Id="rId5" Type="http://schemas.openxmlformats.org/officeDocument/2006/relationships/image" Target="../media/image9.png"/><Relationship Id="rId4" Type="http://schemas.openxmlformats.org/officeDocument/2006/relationships/image" Target="../media/image2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2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71864" y="3134969"/>
            <a:ext cx="2448272" cy="579808"/>
          </a:xfrm>
          <a:prstGeom prst="rect">
            <a:avLst/>
          </a:prstGeom>
        </p:spPr>
      </p:pic>
      <p:sp>
        <p:nvSpPr>
          <p:cNvPr id="9" name="TextBox 8"/>
          <p:cNvSpPr txBox="1"/>
          <p:nvPr/>
        </p:nvSpPr>
        <p:spPr>
          <a:xfrm>
            <a:off x="2298794" y="3645024"/>
            <a:ext cx="7594412" cy="5129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>
              <a:lnSpc>
                <a:spcPts val="4033"/>
              </a:lnSpc>
            </a:pPr>
            <a:r>
              <a:rPr lang="en-US" sz="1000" b="1" dirty="0">
                <a:solidFill>
                  <a:schemeClr val="tx1">
                    <a:lumMod val="50000"/>
                    <a:lumOff val="50000"/>
                  </a:schemeClr>
                </a:solidFill>
                <a:latin typeface="Lato Light" charset="0"/>
                <a:ea typeface="Lato Light" charset="0"/>
                <a:cs typeface="Lato Light" charset="0"/>
              </a:rPr>
              <a:t>YOUR VISION, OUR REACH</a:t>
            </a:r>
          </a:p>
        </p:txBody>
      </p:sp>
    </p:spTree>
    <p:extLst>
      <p:ext uri="{BB962C8B-B14F-4D97-AF65-F5344CB8AC3E}">
        <p14:creationId xmlns:p14="http://schemas.microsoft.com/office/powerpoint/2010/main" val="15020105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677507" y="2780928"/>
            <a:ext cx="3797206" cy="5129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4033"/>
              </a:lnSpc>
            </a:pPr>
            <a:r>
              <a:rPr lang="en-US" sz="2800" dirty="0">
                <a:solidFill>
                  <a:srgbClr val="1A6053"/>
                </a:solidFill>
                <a:latin typeface="Lato" charset="0"/>
                <a:ea typeface="Lato" charset="0"/>
                <a:cs typeface="Lato" charset="0"/>
              </a:rPr>
              <a:t>Hello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241394" y="6206449"/>
            <a:ext cx="1750150" cy="365125"/>
          </a:xfrm>
        </p:spPr>
        <p:txBody>
          <a:bodyPr anchor="b" anchorCtr="0"/>
          <a:lstStyle/>
          <a:p>
            <a:pPr algn="l"/>
            <a:r>
              <a:rPr lang="en-US" sz="800" dirty="0"/>
              <a:t>Copyright © 2017. All rights reserved</a:t>
            </a:r>
          </a:p>
          <a:p>
            <a:pPr algn="l"/>
            <a:r>
              <a:rPr lang="en-US" sz="800" dirty="0"/>
              <a:t>Developed and Design </a:t>
            </a:r>
            <a:r>
              <a:rPr lang="en-US" sz="800" dirty="0">
                <a:solidFill>
                  <a:srgbClr val="2AA28E"/>
                </a:solidFill>
              </a:rPr>
              <a:t>Gluon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63" y="368300"/>
            <a:ext cx="679554" cy="382249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2711624" y="3429000"/>
            <a:ext cx="691243" cy="0"/>
          </a:xfrm>
          <a:prstGeom prst="line">
            <a:avLst/>
          </a:prstGeom>
          <a:ln w="25400">
            <a:gradFill>
              <a:gsLst>
                <a:gs pos="0">
                  <a:srgbClr val="1A6053"/>
                </a:gs>
                <a:gs pos="100000">
                  <a:srgbClr val="2AA28E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TextBox 16"/>
          <p:cNvSpPr txBox="1"/>
          <p:nvPr/>
        </p:nvSpPr>
        <p:spPr>
          <a:xfrm>
            <a:off x="9264352" y="3725840"/>
            <a:ext cx="3797206" cy="41549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ct val="150000"/>
              </a:lnSpc>
            </a:pPr>
            <a:r>
              <a:rPr lang="en-US" sz="900" b="1" dirty="0" err="1">
                <a:solidFill>
                  <a:srgbClr val="1A6053"/>
                </a:solidFill>
                <a:latin typeface="Lato" charset="0"/>
                <a:ea typeface="Lato" charset="0"/>
                <a:cs typeface="Lato" charset="0"/>
              </a:rPr>
              <a:t>Vanni</a:t>
            </a:r>
            <a:r>
              <a:rPr lang="en-US" sz="900" b="1" dirty="0">
                <a:solidFill>
                  <a:srgbClr val="1A6053"/>
                </a:solidFill>
                <a:latin typeface="Lato" charset="0"/>
                <a:ea typeface="Lato" charset="0"/>
                <a:cs typeface="Lato" charset="0"/>
              </a:rPr>
              <a:t> </a:t>
            </a:r>
            <a:r>
              <a:rPr lang="en-US" sz="900" b="1" dirty="0" err="1">
                <a:solidFill>
                  <a:srgbClr val="1A6053"/>
                </a:solidFill>
                <a:latin typeface="Lato" charset="0"/>
                <a:ea typeface="Lato" charset="0"/>
                <a:cs typeface="Lato" charset="0"/>
              </a:rPr>
              <a:t>Torelli</a:t>
            </a:r>
            <a:endParaRPr lang="en-US" sz="900" b="1" dirty="0">
              <a:solidFill>
                <a:srgbClr val="1A6053"/>
              </a:solidFill>
              <a:latin typeface="Lato" charset="0"/>
              <a:ea typeface="Lato" charset="0"/>
              <a:cs typeface="Lato" charset="0"/>
            </a:endParaRPr>
          </a:p>
          <a:p>
            <a:pPr>
              <a:lnSpc>
                <a:spcPct val="150000"/>
              </a:lnSpc>
            </a:pPr>
            <a:r>
              <a:rPr lang="en-US" sz="9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CEO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6312024" y="1662617"/>
            <a:ext cx="2520280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Since the early 80’s, IT has shaped the way financial markets operate. From electronic trading to real-time risk modelling, algorithmic execution to </a:t>
            </a:r>
            <a:r>
              <a:rPr lang="en-GB" sz="1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blockchain</a:t>
            </a:r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 mobile wallets, virtually all significant innovation in financial services has been inspired and delivered by technology advancements.</a:t>
            </a:r>
          </a:p>
          <a:p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  <a:p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However complex to decipher and navigate, current economic conditions offer remarkable opportunities to use technology as an essential leverage, a key enabler.</a:t>
            </a:r>
          </a:p>
          <a:p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  <a:p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New and small-to-medium players – </a:t>
            </a:r>
            <a:r>
              <a:rPr lang="en-GB" sz="1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fintechs</a:t>
            </a:r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, financial services providers, independent asset managers to name a few – may use technology to disrupt century-old equilibria, capture the more progressive customer segments and redefine operational and cost efficiency. </a:t>
            </a:r>
          </a:p>
          <a:p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</p:txBody>
      </p:sp>
      <p:sp>
        <p:nvSpPr>
          <p:cNvPr id="19" name="TextBox 18"/>
          <p:cNvSpPr txBox="1"/>
          <p:nvPr/>
        </p:nvSpPr>
        <p:spPr>
          <a:xfrm>
            <a:off x="9192344" y="1662617"/>
            <a:ext cx="2520280" cy="24006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Large, established organisations aren’t watching, either: they too see hi-tech as their primary instrument to compete with the leaner start-up world on equal terms, and further cement or advance their market lead.</a:t>
            </a:r>
          </a:p>
          <a:p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  <a:latin typeface="Lato" charset="0"/>
              <a:ea typeface="Lato" charset="0"/>
              <a:cs typeface="Lato" charset="0"/>
            </a:endParaRPr>
          </a:p>
          <a:p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It is then essential, for a technology partner, to offer a fitting solution to the extreme competitive pressure, the </a:t>
            </a:r>
            <a:r>
              <a:rPr lang="en-GB" sz="1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do more with less </a:t>
            </a:r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" charset="0"/>
                <a:ea typeface="Lato" charset="0"/>
                <a:cs typeface="Lato" charset="0"/>
              </a:rPr>
              <a:t>dilemma that companies like yours are facing.</a:t>
            </a:r>
          </a:p>
          <a:p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  <a:latin typeface="Lato" charset="0"/>
              <a:ea typeface="Lato" charset="0"/>
              <a:cs typeface="Lato" charset="0"/>
            </a:endParaRPr>
          </a:p>
          <a:p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  <a:latin typeface="Lato" charset="0"/>
              <a:ea typeface="Lato" charset="0"/>
              <a:cs typeface="Lato" charset="0"/>
            </a:endParaRPr>
          </a:p>
          <a:p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  <a:latin typeface="Lato" charset="0"/>
              <a:ea typeface="Lato" charset="0"/>
              <a:cs typeface="Lato" charset="0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6403250" y="1149656"/>
            <a:ext cx="3797206" cy="512961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>
              <a:lnSpc>
                <a:spcPts val="4033"/>
              </a:lnSpc>
            </a:pPr>
            <a:r>
              <a:rPr lang="en-US" sz="1100" dirty="0">
                <a:solidFill>
                  <a:srgbClr val="1A6053"/>
                </a:solidFill>
                <a:latin typeface="Lato" charset="0"/>
                <a:ea typeface="Lato" charset="0"/>
                <a:cs typeface="Lato" charset="0"/>
              </a:rPr>
              <a:t>Welcome</a:t>
            </a:r>
          </a:p>
        </p:txBody>
      </p:sp>
      <p:pic>
        <p:nvPicPr>
          <p:cNvPr id="28" name="Picture 27"/>
          <p:cNvPicPr>
            <a:picLocks noChangeAspect="1"/>
          </p:cNvPicPr>
          <p:nvPr/>
        </p:nvPicPr>
        <p:blipFill>
          <a:blip r:embed="rId4">
            <a:alphaModFix amt="9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025282" y="-726789"/>
            <a:ext cx="8905258" cy="890525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61745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2711624" y="1844824"/>
            <a:ext cx="3797206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US" sz="2800" dirty="0">
                <a:solidFill>
                  <a:srgbClr val="1A6053"/>
                </a:solidFill>
                <a:latin typeface="Lato" charset="0"/>
                <a:ea typeface="Lato" charset="0"/>
                <a:cs typeface="Lato" charset="0"/>
              </a:rPr>
              <a:t>Specialized</a:t>
            </a:r>
          </a:p>
          <a:p>
            <a:r>
              <a:rPr lang="en-US" sz="2800" dirty="0">
                <a:solidFill>
                  <a:srgbClr val="1A6053"/>
                </a:solidFill>
                <a:latin typeface="Lato" charset="0"/>
                <a:ea typeface="Lato" charset="0"/>
                <a:cs typeface="Lato" charset="0"/>
              </a:rPr>
              <a:t>Development</a:t>
            </a:r>
          </a:p>
          <a:p>
            <a:r>
              <a:rPr lang="en-US" sz="2800" dirty="0">
                <a:solidFill>
                  <a:srgbClr val="1A6053"/>
                </a:solidFill>
                <a:latin typeface="Lato" charset="0"/>
                <a:ea typeface="Lato" charset="0"/>
                <a:cs typeface="Lato" charset="0"/>
              </a:rPr>
              <a:t>For finance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241394" y="6206449"/>
            <a:ext cx="1750150" cy="365125"/>
          </a:xfrm>
        </p:spPr>
        <p:txBody>
          <a:bodyPr anchor="b" anchorCtr="0"/>
          <a:lstStyle/>
          <a:p>
            <a:pPr algn="l"/>
            <a:r>
              <a:rPr lang="en-US" sz="800" dirty="0"/>
              <a:t>Copyright © 2017. All rights reserved</a:t>
            </a:r>
          </a:p>
          <a:p>
            <a:pPr algn="l"/>
            <a:r>
              <a:rPr lang="en-US" sz="800" dirty="0"/>
              <a:t>Developed and Design </a:t>
            </a:r>
            <a:r>
              <a:rPr lang="en-US" sz="800" dirty="0">
                <a:solidFill>
                  <a:srgbClr val="2AA28E"/>
                </a:solidFill>
              </a:rPr>
              <a:t>Gluon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63" y="368300"/>
            <a:ext cx="679554" cy="382249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2740461" y="3429000"/>
            <a:ext cx="691243" cy="0"/>
          </a:xfrm>
          <a:prstGeom prst="line">
            <a:avLst/>
          </a:prstGeom>
          <a:ln w="25400">
            <a:gradFill>
              <a:gsLst>
                <a:gs pos="0">
                  <a:srgbClr val="1A6053"/>
                </a:gs>
                <a:gs pos="100000">
                  <a:srgbClr val="2AA28E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639616" y="3717032"/>
            <a:ext cx="252028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Gluon offers specialised software development and consultancy services for </a:t>
            </a:r>
            <a:r>
              <a:rPr lang="en-GB" sz="1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fintechs</a:t>
            </a:r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 and financial services SMEs. </a:t>
            </a:r>
          </a:p>
          <a:p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  <a:p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Our unique delivery model combines London-based analysis, project management, and QA with delivery from our team of talented developers in the Philippines. </a:t>
            </a:r>
          </a:p>
          <a:p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  <a:p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Results, service and care levels are those you would expect from the best front-office tech teams in the City. Costs? Refreshingly close to your average total outsourcing initiative, only without the risk and the hassle.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199" t="-400"/>
          <a:stretch/>
        </p:blipFill>
        <p:spPr>
          <a:xfrm>
            <a:off x="6096000" y="-99392"/>
            <a:ext cx="7910295" cy="69847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37332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icture Placeholder 1"/>
          <p:cNvSpPr>
            <a:spLocks noGrp="1"/>
          </p:cNvSpPr>
          <p:nvPr/>
        </p:nvSpPr>
        <p:spPr>
          <a:xfrm>
            <a:off x="5158444" y="-31998"/>
            <a:ext cx="8566992" cy="6889998"/>
          </a:xfrm>
          <a:custGeom>
            <a:avLst/>
            <a:gdLst>
              <a:gd name="connsiteX0" fmla="*/ 2971144 w 8527206"/>
              <a:gd name="connsiteY0" fmla="*/ 0 h 6858000"/>
              <a:gd name="connsiteX1" fmla="*/ 7752484 w 8527206"/>
              <a:gd name="connsiteY1" fmla="*/ 0 h 6858000"/>
              <a:gd name="connsiteX2" fmla="*/ 7863964 w 8527206"/>
              <a:gd name="connsiteY2" fmla="*/ 173070 h 6858000"/>
              <a:gd name="connsiteX3" fmla="*/ 8367759 w 8527206"/>
              <a:gd name="connsiteY3" fmla="*/ 1196300 h 6858000"/>
              <a:gd name="connsiteX4" fmla="*/ 8527206 w 8527206"/>
              <a:gd name="connsiteY4" fmla="*/ 1631659 h 6858000"/>
              <a:gd name="connsiteX5" fmla="*/ 8527206 w 8527206"/>
              <a:gd name="connsiteY5" fmla="*/ 6858000 h 6858000"/>
              <a:gd name="connsiteX6" fmla="*/ 1968306 w 8527206"/>
              <a:gd name="connsiteY6" fmla="*/ 6858000 h 6858000"/>
              <a:gd name="connsiteX7" fmla="*/ 1963205 w 8527206"/>
              <a:gd name="connsiteY7" fmla="*/ 6855630 h 6858000"/>
              <a:gd name="connsiteX8" fmla="*/ 1098144 w 8527206"/>
              <a:gd name="connsiteY8" fmla="*/ 6340068 h 6858000"/>
              <a:gd name="connsiteX9" fmla="*/ 430707 w 8527206"/>
              <a:gd name="connsiteY9" fmla="*/ 5690993 h 6858000"/>
              <a:gd name="connsiteX10" fmla="*/ 561 w 8527206"/>
              <a:gd name="connsiteY10" fmla="*/ 4468699 h 6858000"/>
              <a:gd name="connsiteX11" fmla="*/ 47377 w 8527206"/>
              <a:gd name="connsiteY11" fmla="*/ 3944319 h 6858000"/>
              <a:gd name="connsiteX12" fmla="*/ 62248 w 8527206"/>
              <a:gd name="connsiteY12" fmla="*/ 3832572 h 6858000"/>
              <a:gd name="connsiteX13" fmla="*/ 108969 w 8527206"/>
              <a:gd name="connsiteY13" fmla="*/ 3658898 h 6858000"/>
              <a:gd name="connsiteX14" fmla="*/ 139210 w 8527206"/>
              <a:gd name="connsiteY14" fmla="*/ 3591318 h 6858000"/>
              <a:gd name="connsiteX15" fmla="*/ 486668 w 8527206"/>
              <a:gd name="connsiteY15" fmla="*/ 2814496 h 6858000"/>
              <a:gd name="connsiteX16" fmla="*/ 1140836 w 8527206"/>
              <a:gd name="connsiteY16" fmla="*/ 1857357 h 6858000"/>
              <a:gd name="connsiteX17" fmla="*/ 2283959 w 8527206"/>
              <a:gd name="connsiteY17" fmla="*/ 615316 h 6858000"/>
              <a:gd name="connsiteX18" fmla="*/ 2889393 w 8527206"/>
              <a:gd name="connsiteY18" fmla="*/ 66398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</a:cxnLst>
            <a:rect l="l" t="t" r="r" b="b"/>
            <a:pathLst>
              <a:path w="8527206" h="6858000">
                <a:moveTo>
                  <a:pt x="2971144" y="0"/>
                </a:moveTo>
                <a:lnTo>
                  <a:pt x="7752484" y="0"/>
                </a:lnTo>
                <a:lnTo>
                  <a:pt x="7863964" y="173070"/>
                </a:lnTo>
                <a:cubicBezTo>
                  <a:pt x="8062644" y="498922"/>
                  <a:pt x="8227177" y="842128"/>
                  <a:pt x="8367759" y="1196300"/>
                </a:cubicBezTo>
                <a:lnTo>
                  <a:pt x="8527206" y="1631659"/>
                </a:lnTo>
                <a:lnTo>
                  <a:pt x="8527206" y="6858000"/>
                </a:lnTo>
                <a:lnTo>
                  <a:pt x="1968306" y="6858000"/>
                </a:lnTo>
                <a:lnTo>
                  <a:pt x="1963205" y="6855630"/>
                </a:lnTo>
                <a:cubicBezTo>
                  <a:pt x="1660296" y="6708000"/>
                  <a:pt x="1369305" y="6540949"/>
                  <a:pt x="1098144" y="6340068"/>
                </a:cubicBezTo>
                <a:cubicBezTo>
                  <a:pt x="846763" y="6153646"/>
                  <a:pt x="618854" y="5943079"/>
                  <a:pt x="430707" y="5690993"/>
                </a:cubicBezTo>
                <a:cubicBezTo>
                  <a:pt x="160576" y="5328514"/>
                  <a:pt x="10446" y="4923475"/>
                  <a:pt x="561" y="4468699"/>
                </a:cubicBezTo>
                <a:cubicBezTo>
                  <a:pt x="-3349" y="4292282"/>
                  <a:pt x="13298" y="4117477"/>
                  <a:pt x="47377" y="3944319"/>
                </a:cubicBezTo>
                <a:cubicBezTo>
                  <a:pt x="54591" y="3907531"/>
                  <a:pt x="57532" y="3870032"/>
                  <a:pt x="62248" y="3832572"/>
                </a:cubicBezTo>
                <a:cubicBezTo>
                  <a:pt x="77858" y="3774545"/>
                  <a:pt x="93468" y="3716519"/>
                  <a:pt x="108969" y="3658898"/>
                </a:cubicBezTo>
                <a:cubicBezTo>
                  <a:pt x="119050" y="3636370"/>
                  <a:pt x="131522" y="3614925"/>
                  <a:pt x="139210" y="3591318"/>
                </a:cubicBezTo>
                <a:cubicBezTo>
                  <a:pt x="227692" y="3320526"/>
                  <a:pt x="347049" y="3062829"/>
                  <a:pt x="486668" y="2814496"/>
                </a:cubicBezTo>
                <a:cubicBezTo>
                  <a:pt x="676736" y="2476606"/>
                  <a:pt x="899048" y="2160010"/>
                  <a:pt x="1140836" y="1857357"/>
                </a:cubicBezTo>
                <a:cubicBezTo>
                  <a:pt x="1492243" y="1416226"/>
                  <a:pt x="1878074" y="1006548"/>
                  <a:pt x="2283959" y="615316"/>
                </a:cubicBezTo>
                <a:cubicBezTo>
                  <a:pt x="2480507" y="426033"/>
                  <a:pt x="2681614" y="242218"/>
                  <a:pt x="2889393" y="66398"/>
                </a:cubicBezTo>
                <a:close/>
              </a:path>
            </a:pathLst>
          </a:custGeom>
          <a:pattFill prst="pct5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740461" y="1657200"/>
            <a:ext cx="7272808" cy="129266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2800" dirty="0">
                <a:solidFill>
                  <a:srgbClr val="1A6053"/>
                </a:solidFill>
                <a:latin typeface="Lato" charset="0"/>
                <a:ea typeface="Lato" charset="0"/>
                <a:cs typeface="Lato" charset="0"/>
              </a:rPr>
              <a:t>The gluon is one of the elementary particles responsible for the strong nuclear force,</a:t>
            </a:r>
          </a:p>
          <a:p>
            <a:r>
              <a:rPr lang="en-GB" sz="2800" dirty="0">
                <a:solidFill>
                  <a:srgbClr val="2AA28E"/>
                </a:solidFill>
                <a:latin typeface="Lato" charset="0"/>
                <a:ea typeface="Lato" charset="0"/>
                <a:cs typeface="Lato" charset="0"/>
              </a:rPr>
              <a:t>the force that holds the matter together</a:t>
            </a:r>
            <a:r>
              <a:rPr lang="en-GB" sz="2800" dirty="0">
                <a:solidFill>
                  <a:srgbClr val="1A6053"/>
                </a:solidFill>
                <a:latin typeface="Lato" charset="0"/>
                <a:ea typeface="Lato" charset="0"/>
                <a:cs typeface="Lato" charset="0"/>
              </a:rPr>
              <a:t>.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241394" y="6206449"/>
            <a:ext cx="1750150" cy="365125"/>
          </a:xfrm>
        </p:spPr>
        <p:txBody>
          <a:bodyPr anchor="b" anchorCtr="0"/>
          <a:lstStyle/>
          <a:p>
            <a:pPr algn="l"/>
            <a:r>
              <a:rPr lang="en-US" sz="800" dirty="0"/>
              <a:t>Copyright © 2017. All rights reserved</a:t>
            </a:r>
          </a:p>
          <a:p>
            <a:pPr algn="l"/>
            <a:r>
              <a:rPr lang="en-US" sz="800" dirty="0"/>
              <a:t>Developed and Design </a:t>
            </a:r>
            <a:r>
              <a:rPr lang="en-US" sz="800" dirty="0">
                <a:solidFill>
                  <a:srgbClr val="2AA28E"/>
                </a:solidFill>
              </a:rPr>
              <a:t>Gluon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63" y="368300"/>
            <a:ext cx="679554" cy="382249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2740461" y="3416172"/>
            <a:ext cx="691243" cy="0"/>
          </a:xfrm>
          <a:prstGeom prst="line">
            <a:avLst/>
          </a:prstGeom>
          <a:ln w="25400">
            <a:gradFill>
              <a:gsLst>
                <a:gs pos="0">
                  <a:srgbClr val="1A6053"/>
                </a:gs>
                <a:gs pos="100000">
                  <a:srgbClr val="2AA28E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2639616" y="3776212"/>
            <a:ext cx="2520280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A fitting metaphor for a small yet powerful agent that mediates across people, processes and systems to ensure their continuing evolution and success.</a:t>
            </a:r>
          </a:p>
          <a:p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11763341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extBox 8"/>
          <p:cNvSpPr txBox="1"/>
          <p:nvPr/>
        </p:nvSpPr>
        <p:spPr>
          <a:xfrm>
            <a:off x="4880608" y="1124744"/>
            <a:ext cx="243078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2800" dirty="0">
                <a:solidFill>
                  <a:srgbClr val="1A6053"/>
                </a:solidFill>
                <a:latin typeface="Lato" charset="0"/>
                <a:ea typeface="Lato" charset="0"/>
                <a:cs typeface="Lato" charset="0"/>
              </a:rPr>
              <a:t>Our core team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241394" y="6206449"/>
            <a:ext cx="1750150" cy="365125"/>
          </a:xfrm>
        </p:spPr>
        <p:txBody>
          <a:bodyPr anchor="b" anchorCtr="0"/>
          <a:lstStyle/>
          <a:p>
            <a:pPr algn="l"/>
            <a:r>
              <a:rPr lang="en-US" sz="800" dirty="0"/>
              <a:t>Copyright © 2017. All rights reserved</a:t>
            </a:r>
          </a:p>
          <a:p>
            <a:pPr algn="l"/>
            <a:r>
              <a:rPr lang="en-US" sz="800" dirty="0"/>
              <a:t>Developed and Design </a:t>
            </a:r>
            <a:r>
              <a:rPr lang="en-US" sz="800" dirty="0">
                <a:solidFill>
                  <a:srgbClr val="2AA28E"/>
                </a:solidFill>
              </a:rPr>
              <a:t>Gluon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63" y="368300"/>
            <a:ext cx="679554" cy="382249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2671655" y="2283769"/>
            <a:ext cx="1997976" cy="543247"/>
            <a:chOff x="2471058" y="2417667"/>
            <a:chExt cx="1997976" cy="543247"/>
          </a:xfrm>
        </p:grpSpPr>
        <p:sp>
          <p:nvSpPr>
            <p:cNvPr id="14" name="TextBox 13"/>
            <p:cNvSpPr txBox="1"/>
            <p:nvPr/>
          </p:nvSpPr>
          <p:spPr>
            <a:xfrm>
              <a:off x="2714662" y="2505903"/>
              <a:ext cx="1754372" cy="14773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200" b="1" dirty="0" err="1">
                  <a:solidFill>
                    <a:srgbClr val="2AA28E"/>
                  </a:solidFill>
                  <a:latin typeface="Lato" charset="0"/>
                  <a:ea typeface="Lato" charset="0"/>
                  <a:cs typeface="Lato" charset="0"/>
                </a:rPr>
                <a:t>Vanni</a:t>
              </a:r>
              <a:r>
                <a:rPr lang="en-US" sz="1200" b="1" dirty="0">
                  <a:solidFill>
                    <a:srgbClr val="2AA28E"/>
                  </a:solidFill>
                  <a:latin typeface="Lato" charset="0"/>
                  <a:ea typeface="Lato" charset="0"/>
                  <a:cs typeface="Lato" charset="0"/>
                </a:rPr>
                <a:t> </a:t>
              </a:r>
              <a:r>
                <a:rPr lang="en-US" sz="1200" b="1" dirty="0" err="1">
                  <a:solidFill>
                    <a:srgbClr val="2AA28E"/>
                  </a:solidFill>
                  <a:latin typeface="Lato" charset="0"/>
                  <a:ea typeface="Lato" charset="0"/>
                  <a:cs typeface="Lato" charset="0"/>
                </a:rPr>
                <a:t>Torelli</a:t>
              </a:r>
              <a:endParaRPr lang="en-US" sz="1200" b="1" dirty="0">
                <a:solidFill>
                  <a:srgbClr val="2AA28E"/>
                </a:solidFill>
                <a:latin typeface="Lato" charset="0"/>
                <a:ea typeface="Lato" charset="0"/>
                <a:cs typeface="Lato" charset="0"/>
              </a:endParaRP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714662" y="2714360"/>
              <a:ext cx="1754372" cy="153888"/>
            </a:xfrm>
            <a:prstGeom prst="rect">
              <a:avLst/>
            </a:prstGeom>
            <a:noFill/>
          </p:spPr>
          <p:txBody>
            <a:bodyPr wrap="square" lIns="0" tIns="0" rIns="91440" bIns="0" rtlCol="0">
              <a:spAutoFit/>
            </a:bodyPr>
            <a:lstStyle/>
            <a:p>
              <a:r>
                <a:rPr lang="en-GB" sz="1000" i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Medium" charset="0"/>
                  <a:ea typeface="Lato Medium" charset="0"/>
                  <a:cs typeface="Lato Medium" charset="0"/>
                </a:rPr>
                <a:t>Founder, CEO</a:t>
              </a:r>
            </a:p>
          </p:txBody>
        </p:sp>
        <p:cxnSp>
          <p:nvCxnSpPr>
            <p:cNvPr id="17" name="Straight Connector 16"/>
            <p:cNvCxnSpPr/>
            <p:nvPr/>
          </p:nvCxnSpPr>
          <p:spPr>
            <a:xfrm>
              <a:off x="2471058" y="2417667"/>
              <a:ext cx="0" cy="543247"/>
            </a:xfrm>
            <a:prstGeom prst="line">
              <a:avLst/>
            </a:prstGeom>
            <a:ln w="25400">
              <a:gradFill>
                <a:gsLst>
                  <a:gs pos="0">
                    <a:srgbClr val="1A6053"/>
                  </a:gs>
                  <a:gs pos="100000">
                    <a:srgbClr val="2AA28E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44" name="Picture 43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64976" y="2283883"/>
            <a:ext cx="529988" cy="529988"/>
          </a:xfrm>
          <a:prstGeom prst="rect">
            <a:avLst/>
          </a:prstGeom>
        </p:spPr>
      </p:pic>
      <p:grpSp>
        <p:nvGrpSpPr>
          <p:cNvPr id="54" name="Group 53"/>
          <p:cNvGrpSpPr/>
          <p:nvPr/>
        </p:nvGrpSpPr>
        <p:grpSpPr>
          <a:xfrm>
            <a:off x="5551259" y="2291228"/>
            <a:ext cx="1997976" cy="543247"/>
            <a:chOff x="2471058" y="2417667"/>
            <a:chExt cx="1997976" cy="543247"/>
          </a:xfrm>
        </p:grpSpPr>
        <p:sp>
          <p:nvSpPr>
            <p:cNvPr id="55" name="TextBox 54"/>
            <p:cNvSpPr txBox="1"/>
            <p:nvPr/>
          </p:nvSpPr>
          <p:spPr>
            <a:xfrm>
              <a:off x="2714662" y="2505903"/>
              <a:ext cx="1754372" cy="14773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200" b="1" dirty="0">
                  <a:solidFill>
                    <a:srgbClr val="2AA28E"/>
                  </a:solidFill>
                  <a:latin typeface="Lato" charset="0"/>
                  <a:ea typeface="Lato" charset="0"/>
                  <a:cs typeface="Lato" charset="0"/>
                </a:rPr>
                <a:t>Nicolas </a:t>
              </a:r>
              <a:r>
                <a:rPr lang="en-US" sz="1200" b="1" dirty="0" err="1">
                  <a:solidFill>
                    <a:srgbClr val="2AA28E"/>
                  </a:solidFill>
                  <a:latin typeface="Lato" charset="0"/>
                  <a:ea typeface="Lato" charset="0"/>
                  <a:cs typeface="Lato" charset="0"/>
                </a:rPr>
                <a:t>Deslandes</a:t>
              </a:r>
              <a:endParaRPr lang="en-US" sz="1200" b="1" dirty="0">
                <a:solidFill>
                  <a:srgbClr val="2AA28E"/>
                </a:solidFill>
                <a:latin typeface="Lato" charset="0"/>
                <a:ea typeface="Lato" charset="0"/>
                <a:cs typeface="Lato" charset="0"/>
              </a:endParaRP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2714662" y="2714360"/>
              <a:ext cx="1754372" cy="153888"/>
            </a:xfrm>
            <a:prstGeom prst="rect">
              <a:avLst/>
            </a:prstGeom>
            <a:noFill/>
          </p:spPr>
          <p:txBody>
            <a:bodyPr wrap="square" lIns="0" tIns="0" rIns="91440" bIns="0" rtlCol="0">
              <a:spAutoFit/>
            </a:bodyPr>
            <a:lstStyle/>
            <a:p>
              <a:r>
                <a:rPr lang="en-GB" sz="1000" i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Medium" charset="0"/>
                  <a:ea typeface="Lato Medium" charset="0"/>
                  <a:cs typeface="Lato Medium" charset="0"/>
                </a:rPr>
                <a:t>Co-founder, CTO</a:t>
              </a:r>
            </a:p>
          </p:txBody>
        </p:sp>
        <p:cxnSp>
          <p:nvCxnSpPr>
            <p:cNvPr id="57" name="Straight Connector 56"/>
            <p:cNvCxnSpPr/>
            <p:nvPr/>
          </p:nvCxnSpPr>
          <p:spPr>
            <a:xfrm>
              <a:off x="2471058" y="2417667"/>
              <a:ext cx="0" cy="543247"/>
            </a:xfrm>
            <a:prstGeom prst="line">
              <a:avLst/>
            </a:prstGeom>
            <a:ln w="25400">
              <a:gradFill>
                <a:gsLst>
                  <a:gs pos="0">
                    <a:srgbClr val="1A6053"/>
                  </a:gs>
                  <a:gs pos="100000">
                    <a:srgbClr val="2AA28E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>
            <a:off x="8445637" y="2283883"/>
            <a:ext cx="1997976" cy="566710"/>
            <a:chOff x="2471058" y="2417667"/>
            <a:chExt cx="1997976" cy="566710"/>
          </a:xfrm>
        </p:grpSpPr>
        <p:sp>
          <p:nvSpPr>
            <p:cNvPr id="60" name="TextBox 59"/>
            <p:cNvSpPr txBox="1"/>
            <p:nvPr/>
          </p:nvSpPr>
          <p:spPr>
            <a:xfrm>
              <a:off x="2714662" y="2468143"/>
              <a:ext cx="1754372" cy="14773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200" b="1" dirty="0">
                  <a:solidFill>
                    <a:srgbClr val="2AA28E"/>
                  </a:solidFill>
                  <a:latin typeface="Lato" charset="0"/>
                  <a:ea typeface="Lato" charset="0"/>
                  <a:cs typeface="Lato" charset="0"/>
                </a:rPr>
                <a:t>Eduardo Lorenzo</a:t>
              </a: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2714662" y="2676600"/>
              <a:ext cx="1655231" cy="307777"/>
            </a:xfrm>
            <a:prstGeom prst="rect">
              <a:avLst/>
            </a:prstGeom>
            <a:noFill/>
          </p:spPr>
          <p:txBody>
            <a:bodyPr wrap="square" lIns="0" tIns="0" rIns="91440" bIns="0" rtlCol="0">
              <a:spAutoFit/>
            </a:bodyPr>
            <a:lstStyle/>
            <a:p>
              <a:r>
                <a:rPr lang="en-GB" sz="1000" i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Medium" charset="0"/>
                  <a:ea typeface="Lato Medium" charset="0"/>
                  <a:cs typeface="Lato Medium" charset="0"/>
                </a:rPr>
                <a:t>Director, Head of </a:t>
              </a:r>
              <a:r>
                <a:rPr lang="en-GB" sz="1000" i="1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Medium" charset="0"/>
                  <a:ea typeface="Lato Medium" charset="0"/>
                  <a:cs typeface="Lato Medium" charset="0"/>
                </a:rPr>
                <a:t>Domestic Projects</a:t>
              </a:r>
              <a:endParaRPr lang="en-GB" sz="1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endParaRPr>
            </a:p>
          </p:txBody>
        </p:sp>
        <p:cxnSp>
          <p:nvCxnSpPr>
            <p:cNvPr id="62" name="Straight Connector 61"/>
            <p:cNvCxnSpPr/>
            <p:nvPr/>
          </p:nvCxnSpPr>
          <p:spPr>
            <a:xfrm>
              <a:off x="2471058" y="2417667"/>
              <a:ext cx="0" cy="543247"/>
            </a:xfrm>
            <a:prstGeom prst="line">
              <a:avLst/>
            </a:prstGeom>
            <a:ln w="25400">
              <a:gradFill>
                <a:gsLst>
                  <a:gs pos="0">
                    <a:srgbClr val="1A6053"/>
                  </a:gs>
                  <a:gs pos="100000">
                    <a:srgbClr val="2AA28E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TextBox 63"/>
          <p:cNvSpPr txBox="1"/>
          <p:nvPr/>
        </p:nvSpPr>
        <p:spPr>
          <a:xfrm>
            <a:off x="1882419" y="3126447"/>
            <a:ext cx="241338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Gluon founder and CEO, </a:t>
            </a:r>
            <a:r>
              <a:rPr lang="en-GB" sz="1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Vanni</a:t>
            </a:r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 is an enterprise architect and developer with a total of 20 years of experience.</a:t>
            </a:r>
          </a:p>
          <a:p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  <a:p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He spent the past 10 years specialising in high-performance, distributed, scalable platforms that deliver business value to the financial services industry.</a:t>
            </a:r>
          </a:p>
          <a:p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  <a:p>
            <a:r>
              <a:rPr lang="en-GB" sz="1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Vanni</a:t>
            </a:r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 has a Masters degree in Electronic Engineering from </a:t>
            </a:r>
            <a:r>
              <a:rPr lang="en-GB" sz="1000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Politecnico</a:t>
            </a:r>
            <a:r>
              <a:rPr lang="en-GB" sz="1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 di Bari </a:t>
            </a:r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(Italy) and a Masters in Internet Computing from University College London.</a:t>
            </a:r>
          </a:p>
        </p:txBody>
      </p:sp>
      <p:pic>
        <p:nvPicPr>
          <p:cNvPr id="69" name="Picture 68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46322" y="2283883"/>
            <a:ext cx="528246" cy="528246"/>
          </a:xfrm>
          <a:prstGeom prst="rect">
            <a:avLst/>
          </a:prstGeom>
        </p:spPr>
      </p:pic>
      <p:pic>
        <p:nvPicPr>
          <p:cNvPr id="70" name="Picture 69"/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725926" y="2291455"/>
            <a:ext cx="543022" cy="543020"/>
          </a:xfrm>
          <a:prstGeom prst="rect">
            <a:avLst/>
          </a:prstGeom>
        </p:spPr>
      </p:pic>
      <p:sp>
        <p:nvSpPr>
          <p:cNvPr id="71" name="TextBox 70"/>
          <p:cNvSpPr txBox="1"/>
          <p:nvPr/>
        </p:nvSpPr>
        <p:spPr>
          <a:xfrm>
            <a:off x="4762739" y="3126447"/>
            <a:ext cx="241338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Co-founder and Director, Nico brings over 13 years experience as an enterprise consultant and architect. </a:t>
            </a:r>
          </a:p>
          <a:p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Nico has deep expertise in building large-scale distributed systems, real-time messaging systems and high-performance user interfaces, using Microsoft .NET.</a:t>
            </a:r>
          </a:p>
          <a:p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He holds a Computing Engineering degree from </a:t>
            </a:r>
            <a:r>
              <a:rPr lang="en-GB" sz="1000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Supélec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, France’s third best engineering school.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7695075" y="3121798"/>
            <a:ext cx="2413381" cy="2092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Edu is a respected enterprise solution architect and project manager, and a recognised expert of cloud solutions with Microsoft Azure.</a:t>
            </a:r>
          </a:p>
          <a:p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  <a:p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A Microsoft MVP, he maintains a deep involvement with the corporate and academic IT communities in the Philippines and South East Asia.</a:t>
            </a:r>
          </a:p>
          <a:p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  <a:p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Edu holds a bachelor degree in Computer Science from </a:t>
            </a:r>
            <a:r>
              <a:rPr lang="en-GB" sz="1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Meycauayan</a:t>
            </a:r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 College.</a:t>
            </a:r>
          </a:p>
        </p:txBody>
      </p:sp>
    </p:spTree>
    <p:extLst>
      <p:ext uri="{BB962C8B-B14F-4D97-AF65-F5344CB8AC3E}">
        <p14:creationId xmlns:p14="http://schemas.microsoft.com/office/powerpoint/2010/main" val="211126223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Picture Placeholder 1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25" r="225"/>
          <a:stretch>
            <a:fillRect/>
          </a:stretch>
        </p:blipFill>
        <p:spPr>
          <a:xfrm>
            <a:off x="7706096" y="2276872"/>
            <a:ext cx="550144" cy="550144"/>
          </a:xfrm>
          <a:custGeom>
            <a:avLst/>
            <a:gdLst>
              <a:gd name="connsiteX0" fmla="*/ 1498210 w 2996420"/>
              <a:gd name="connsiteY0" fmla="*/ 0 h 2996420"/>
              <a:gd name="connsiteX1" fmla="*/ 2996420 w 2996420"/>
              <a:gd name="connsiteY1" fmla="*/ 1498210 h 2996420"/>
              <a:gd name="connsiteX2" fmla="*/ 1498210 w 2996420"/>
              <a:gd name="connsiteY2" fmla="*/ 2996420 h 2996420"/>
              <a:gd name="connsiteX3" fmla="*/ 0 w 2996420"/>
              <a:gd name="connsiteY3" fmla="*/ 1498210 h 2996420"/>
              <a:gd name="connsiteX4" fmla="*/ 1498210 w 2996420"/>
              <a:gd name="connsiteY4" fmla="*/ 0 h 299642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2996420" h="2996420">
                <a:moveTo>
                  <a:pt x="1498210" y="0"/>
                </a:moveTo>
                <a:cubicBezTo>
                  <a:pt x="2325649" y="0"/>
                  <a:pt x="2996420" y="670771"/>
                  <a:pt x="2996420" y="1498210"/>
                </a:cubicBezTo>
                <a:cubicBezTo>
                  <a:pt x="2996420" y="2325649"/>
                  <a:pt x="2325649" y="2996420"/>
                  <a:pt x="1498210" y="2996420"/>
                </a:cubicBezTo>
                <a:cubicBezTo>
                  <a:pt x="670771" y="2996420"/>
                  <a:pt x="0" y="2325649"/>
                  <a:pt x="0" y="1498210"/>
                </a:cubicBezTo>
                <a:cubicBezTo>
                  <a:pt x="0" y="670771"/>
                  <a:pt x="670771" y="0"/>
                  <a:pt x="1498210" y="0"/>
                </a:cubicBezTo>
                <a:close/>
              </a:path>
            </a:pathLst>
          </a:custGeom>
        </p:spPr>
      </p:pic>
      <p:sp>
        <p:nvSpPr>
          <p:cNvPr id="9" name="TextBox 8"/>
          <p:cNvSpPr txBox="1"/>
          <p:nvPr/>
        </p:nvSpPr>
        <p:spPr>
          <a:xfrm>
            <a:off x="4880608" y="1124744"/>
            <a:ext cx="2430784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2800" dirty="0">
                <a:solidFill>
                  <a:srgbClr val="1A6053"/>
                </a:solidFill>
                <a:latin typeface="Lato" charset="0"/>
                <a:ea typeface="Lato" charset="0"/>
                <a:cs typeface="Lato" charset="0"/>
              </a:rPr>
              <a:t>Our core team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241394" y="6206449"/>
            <a:ext cx="1750150" cy="365125"/>
          </a:xfrm>
        </p:spPr>
        <p:txBody>
          <a:bodyPr anchor="b" anchorCtr="0"/>
          <a:lstStyle/>
          <a:p>
            <a:pPr algn="l"/>
            <a:r>
              <a:rPr lang="en-US" sz="800" dirty="0"/>
              <a:t>Copyright © 2017. All rights reserved</a:t>
            </a:r>
          </a:p>
          <a:p>
            <a:pPr algn="l"/>
            <a:r>
              <a:rPr lang="en-US" sz="800" dirty="0"/>
              <a:t>Developed and Design </a:t>
            </a:r>
            <a:r>
              <a:rPr lang="en-US" sz="800" dirty="0">
                <a:solidFill>
                  <a:srgbClr val="2AA28E"/>
                </a:solidFill>
              </a:rPr>
              <a:t>Gluon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63" y="368300"/>
            <a:ext cx="679554" cy="382249"/>
          </a:xfrm>
          <a:prstGeom prst="rect">
            <a:avLst/>
          </a:prstGeom>
        </p:spPr>
      </p:pic>
      <p:grpSp>
        <p:nvGrpSpPr>
          <p:cNvPr id="13" name="Group 12"/>
          <p:cNvGrpSpPr/>
          <p:nvPr/>
        </p:nvGrpSpPr>
        <p:grpSpPr>
          <a:xfrm>
            <a:off x="2671655" y="2283769"/>
            <a:ext cx="1997976" cy="604470"/>
            <a:chOff x="2471058" y="2417667"/>
            <a:chExt cx="1997976" cy="604470"/>
          </a:xfrm>
        </p:grpSpPr>
        <p:sp>
          <p:nvSpPr>
            <p:cNvPr id="14" name="TextBox 13"/>
            <p:cNvSpPr txBox="1"/>
            <p:nvPr/>
          </p:nvSpPr>
          <p:spPr>
            <a:xfrm>
              <a:off x="2714662" y="2505903"/>
              <a:ext cx="1754372" cy="14773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200" b="1" dirty="0">
                  <a:solidFill>
                    <a:srgbClr val="2AA28E"/>
                  </a:solidFill>
                  <a:latin typeface="Lato" charset="0"/>
                  <a:ea typeface="Lato" charset="0"/>
                  <a:cs typeface="Lato" charset="0"/>
                </a:rPr>
                <a:t>Michael John Peña</a:t>
              </a:r>
            </a:p>
          </p:txBody>
        </p:sp>
        <p:sp>
          <p:nvSpPr>
            <p:cNvPr id="15" name="TextBox 14"/>
            <p:cNvSpPr txBox="1"/>
            <p:nvPr/>
          </p:nvSpPr>
          <p:spPr>
            <a:xfrm>
              <a:off x="2714662" y="2714360"/>
              <a:ext cx="1754372" cy="307777"/>
            </a:xfrm>
            <a:prstGeom prst="rect">
              <a:avLst/>
            </a:prstGeom>
            <a:noFill/>
          </p:spPr>
          <p:txBody>
            <a:bodyPr wrap="square" lIns="0" tIns="0" rIns="91440" bIns="0" rtlCol="0">
              <a:spAutoFit/>
            </a:bodyPr>
            <a:lstStyle/>
            <a:p>
              <a:r>
                <a:rPr lang="en-GB" sz="1000" i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Medium" charset="0"/>
                  <a:ea typeface="Lato Medium" charset="0"/>
                  <a:cs typeface="Lato Medium" charset="0"/>
                </a:rPr>
                <a:t>Director, Head of </a:t>
              </a:r>
            </a:p>
            <a:p>
              <a:r>
                <a:rPr lang="en-GB" sz="1000" i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Medium" charset="0"/>
                  <a:ea typeface="Lato Medium" charset="0"/>
                  <a:cs typeface="Lato Medium" charset="0"/>
                </a:rPr>
                <a:t>Innovation</a:t>
              </a:r>
            </a:p>
          </p:txBody>
        </p:sp>
        <p:cxnSp>
          <p:nvCxnSpPr>
            <p:cNvPr id="17" name="Straight Connector 16"/>
            <p:cNvCxnSpPr/>
            <p:nvPr/>
          </p:nvCxnSpPr>
          <p:spPr>
            <a:xfrm>
              <a:off x="2471058" y="2417667"/>
              <a:ext cx="0" cy="543247"/>
            </a:xfrm>
            <a:prstGeom prst="line">
              <a:avLst/>
            </a:prstGeom>
            <a:ln w="25400">
              <a:gradFill>
                <a:gsLst>
                  <a:gs pos="0">
                    <a:srgbClr val="1A6053"/>
                  </a:gs>
                  <a:gs pos="100000">
                    <a:srgbClr val="2AA28E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4" name="Group 53"/>
          <p:cNvGrpSpPr/>
          <p:nvPr/>
        </p:nvGrpSpPr>
        <p:grpSpPr>
          <a:xfrm>
            <a:off x="5551259" y="2291228"/>
            <a:ext cx="1997976" cy="543247"/>
            <a:chOff x="2471058" y="2417667"/>
            <a:chExt cx="1997976" cy="543247"/>
          </a:xfrm>
        </p:grpSpPr>
        <p:sp>
          <p:nvSpPr>
            <p:cNvPr id="55" name="TextBox 54"/>
            <p:cNvSpPr txBox="1"/>
            <p:nvPr/>
          </p:nvSpPr>
          <p:spPr>
            <a:xfrm>
              <a:off x="2714662" y="2505903"/>
              <a:ext cx="1754372" cy="14773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200" b="1" dirty="0">
                  <a:solidFill>
                    <a:srgbClr val="2AA28E"/>
                  </a:solidFill>
                  <a:latin typeface="Lato" charset="0"/>
                  <a:ea typeface="Lato" charset="0"/>
                  <a:cs typeface="Lato" charset="0"/>
                </a:rPr>
                <a:t>Steve Findley</a:t>
              </a:r>
            </a:p>
          </p:txBody>
        </p:sp>
        <p:sp>
          <p:nvSpPr>
            <p:cNvPr id="56" name="TextBox 55"/>
            <p:cNvSpPr txBox="1"/>
            <p:nvPr/>
          </p:nvSpPr>
          <p:spPr>
            <a:xfrm>
              <a:off x="2714662" y="2714360"/>
              <a:ext cx="1754372" cy="153888"/>
            </a:xfrm>
            <a:prstGeom prst="rect">
              <a:avLst/>
            </a:prstGeom>
            <a:noFill/>
          </p:spPr>
          <p:txBody>
            <a:bodyPr wrap="square" lIns="0" tIns="0" rIns="91440" bIns="0" rtlCol="0">
              <a:spAutoFit/>
            </a:bodyPr>
            <a:lstStyle/>
            <a:p>
              <a:r>
                <a:rPr lang="en-GB" sz="1000" i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Medium" charset="0"/>
                  <a:ea typeface="Lato Medium" charset="0"/>
                  <a:cs typeface="Lato Medium" charset="0"/>
                </a:rPr>
                <a:t>Relationship manager</a:t>
              </a:r>
            </a:p>
          </p:txBody>
        </p:sp>
        <p:cxnSp>
          <p:nvCxnSpPr>
            <p:cNvPr id="57" name="Straight Connector 56"/>
            <p:cNvCxnSpPr/>
            <p:nvPr/>
          </p:nvCxnSpPr>
          <p:spPr>
            <a:xfrm>
              <a:off x="2471058" y="2417667"/>
              <a:ext cx="0" cy="543247"/>
            </a:xfrm>
            <a:prstGeom prst="line">
              <a:avLst/>
            </a:prstGeom>
            <a:ln w="25400">
              <a:gradFill>
                <a:gsLst>
                  <a:gs pos="0">
                    <a:srgbClr val="1A6053"/>
                  </a:gs>
                  <a:gs pos="100000">
                    <a:srgbClr val="2AA28E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59" name="Group 58"/>
          <p:cNvGrpSpPr/>
          <p:nvPr/>
        </p:nvGrpSpPr>
        <p:grpSpPr>
          <a:xfrm>
            <a:off x="8445637" y="2283883"/>
            <a:ext cx="1997976" cy="543247"/>
            <a:chOff x="2471058" y="2417667"/>
            <a:chExt cx="1997976" cy="543247"/>
          </a:xfrm>
        </p:grpSpPr>
        <p:sp>
          <p:nvSpPr>
            <p:cNvPr id="60" name="TextBox 59"/>
            <p:cNvSpPr txBox="1"/>
            <p:nvPr/>
          </p:nvSpPr>
          <p:spPr>
            <a:xfrm>
              <a:off x="2714662" y="2491258"/>
              <a:ext cx="1754372" cy="147733"/>
            </a:xfrm>
            <a:prstGeom prst="rect">
              <a:avLst/>
            </a:prstGeom>
            <a:noFill/>
          </p:spPr>
          <p:txBody>
            <a:bodyPr wrap="square" lIns="0" tIns="0" rIns="0" bIns="0" rtlCol="0">
              <a:spAutoFit/>
            </a:bodyPr>
            <a:lstStyle/>
            <a:p>
              <a:pPr>
                <a:lnSpc>
                  <a:spcPct val="80000"/>
                </a:lnSpc>
              </a:pPr>
              <a:r>
                <a:rPr lang="en-US" sz="1200" b="1" dirty="0">
                  <a:solidFill>
                    <a:srgbClr val="2AA28E"/>
                  </a:solidFill>
                  <a:latin typeface="Lato" charset="0"/>
                  <a:ea typeface="Lato" charset="0"/>
                  <a:cs typeface="Lato" charset="0"/>
                </a:rPr>
                <a:t>Dr. Marco Jean </a:t>
              </a:r>
              <a:r>
                <a:rPr lang="en-US" sz="1200" b="1" dirty="0" err="1">
                  <a:solidFill>
                    <a:srgbClr val="2AA28E"/>
                  </a:solidFill>
                  <a:latin typeface="Lato" charset="0"/>
                  <a:ea typeface="Lato" charset="0"/>
                  <a:cs typeface="Lato" charset="0"/>
                </a:rPr>
                <a:t>Aboav</a:t>
              </a:r>
              <a:endParaRPr lang="en-US" sz="1200" b="1" dirty="0">
                <a:solidFill>
                  <a:srgbClr val="2AA28E"/>
                </a:solidFill>
                <a:latin typeface="Lato" charset="0"/>
                <a:ea typeface="Lato" charset="0"/>
                <a:cs typeface="Lato" charset="0"/>
              </a:endParaRPr>
            </a:p>
          </p:txBody>
        </p:sp>
        <p:sp>
          <p:nvSpPr>
            <p:cNvPr id="61" name="TextBox 60"/>
            <p:cNvSpPr txBox="1"/>
            <p:nvPr/>
          </p:nvSpPr>
          <p:spPr>
            <a:xfrm>
              <a:off x="2714662" y="2698688"/>
              <a:ext cx="1655231" cy="153888"/>
            </a:xfrm>
            <a:prstGeom prst="rect">
              <a:avLst/>
            </a:prstGeom>
            <a:noFill/>
          </p:spPr>
          <p:txBody>
            <a:bodyPr wrap="square" lIns="0" tIns="0" rIns="91440" bIns="0" rtlCol="0">
              <a:spAutoFit/>
            </a:bodyPr>
            <a:lstStyle/>
            <a:p>
              <a:r>
                <a:rPr lang="en-GB" sz="1000" i="1" dirty="0">
                  <a:solidFill>
                    <a:schemeClr val="tx1">
                      <a:lumMod val="50000"/>
                      <a:lumOff val="50000"/>
                    </a:schemeClr>
                  </a:solidFill>
                  <a:latin typeface="Lato Medium" charset="0"/>
                  <a:ea typeface="Lato Medium" charset="0"/>
                  <a:cs typeface="Lato Medium" charset="0"/>
                </a:rPr>
                <a:t>Advisory</a:t>
              </a:r>
            </a:p>
          </p:txBody>
        </p:sp>
        <p:cxnSp>
          <p:nvCxnSpPr>
            <p:cNvPr id="62" name="Straight Connector 61"/>
            <p:cNvCxnSpPr/>
            <p:nvPr/>
          </p:nvCxnSpPr>
          <p:spPr>
            <a:xfrm>
              <a:off x="2471058" y="2417667"/>
              <a:ext cx="0" cy="543247"/>
            </a:xfrm>
            <a:prstGeom prst="line">
              <a:avLst/>
            </a:prstGeom>
            <a:ln w="25400">
              <a:gradFill>
                <a:gsLst>
                  <a:gs pos="0">
                    <a:srgbClr val="1A6053"/>
                  </a:gs>
                  <a:gs pos="100000">
                    <a:srgbClr val="2AA28E"/>
                  </a:gs>
                </a:gsLst>
                <a:lin ang="2700000" scaled="0"/>
              </a:gra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64" name="TextBox 63"/>
          <p:cNvSpPr txBox="1"/>
          <p:nvPr/>
        </p:nvSpPr>
        <p:spPr>
          <a:xfrm>
            <a:off x="1882419" y="3126447"/>
            <a:ext cx="2413381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Michael is an extremely bright and passionate software developer, architect and consultant and specialises in Microsoft technologies for web, mobility, and cloud.</a:t>
            </a:r>
          </a:p>
          <a:p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Michael is a current Microsoft MVP and involved in frequent training and speaking engagements to the Philippine developer community.</a:t>
            </a:r>
          </a:p>
          <a:p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He graduated from University of Santo Tomas with a bachelor degree in Information Technology.</a:t>
            </a:r>
          </a:p>
        </p:txBody>
      </p:sp>
      <p:sp>
        <p:nvSpPr>
          <p:cNvPr id="71" name="TextBox 70"/>
          <p:cNvSpPr txBox="1"/>
          <p:nvPr/>
        </p:nvSpPr>
        <p:spPr>
          <a:xfrm>
            <a:off x="4762739" y="3126447"/>
            <a:ext cx="2413381" cy="17851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Steve joined Gluon following 6 years in retail banking as a commercial relationship manager with Royal Bank of Scotland. He also spent 4 years in Sydney planning and executing marketing activities for Citibank.</a:t>
            </a:r>
          </a:p>
          <a:p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Steve’s work with Gluon spans business development, marketing and consultancy with early stage startups in the fintech sector.</a:t>
            </a:r>
          </a:p>
        </p:txBody>
      </p:sp>
      <p:sp>
        <p:nvSpPr>
          <p:cNvPr id="72" name="TextBox 71"/>
          <p:cNvSpPr txBox="1"/>
          <p:nvPr/>
        </p:nvSpPr>
        <p:spPr>
          <a:xfrm>
            <a:off x="7695075" y="3121798"/>
            <a:ext cx="2577389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Advisor to Gluon’s executive board, Marco is Head of Asset Allocation at </a:t>
            </a:r>
            <a:r>
              <a:rPr lang="en-US" sz="1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MoneyFarm</a:t>
            </a:r>
            <a:r>
              <a:rPr lang="en-US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, one of Europe’s largest digital wealth managers.</a:t>
            </a:r>
          </a:p>
          <a:p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  <a:p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He is Visiting Scholar at Cass Business School where he teaches </a:t>
            </a:r>
            <a:r>
              <a:rPr lang="en-GB" sz="1000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fintech</a:t>
            </a:r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 and global macro investing. He is also an angel investor/mentor for tech businesses in Europe.</a:t>
            </a:r>
          </a:p>
          <a:p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  <a:p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Marco received his PhD in Industrial Engineering, with a focus on trading systems, from </a:t>
            </a:r>
            <a:r>
              <a:rPr lang="en-GB" sz="1000" i="1" dirty="0" err="1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Politecnico</a:t>
            </a:r>
            <a:r>
              <a:rPr lang="en-GB" sz="1000" i="1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 di Milano</a:t>
            </a:r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.</a:t>
            </a:r>
            <a:endParaRPr lang="en-US" sz="1000" dirty="0">
              <a:solidFill>
                <a:schemeClr val="tx1">
                  <a:lumMod val="50000"/>
                  <a:lumOff val="50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</p:txBody>
      </p:sp>
      <p:pic>
        <p:nvPicPr>
          <p:cNvPr id="23" name="Picture 22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51945" y="2277822"/>
            <a:ext cx="529988" cy="529988"/>
          </a:xfrm>
          <a:prstGeom prst="rect">
            <a:avLst/>
          </a:prstGeom>
        </p:spPr>
      </p:pic>
      <p:pic>
        <p:nvPicPr>
          <p:cNvPr id="24" name="Picture 23"/>
          <p:cNvPicPr>
            <a:picLocks noChangeAspect="1"/>
          </p:cNvPicPr>
          <p:nvPr/>
        </p:nvPicPr>
        <p:blipFill>
          <a:blip r:embed="rId6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53399" y="2307113"/>
            <a:ext cx="528246" cy="5273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623501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3">
            <a:alphaModFix amt="2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56" y="-637606"/>
            <a:ext cx="12209356" cy="8133212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4">
            <a:alphaModFix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7357" y="-637605"/>
            <a:ext cx="12209357" cy="8133211"/>
          </a:xfrm>
          <a:prstGeom prst="rect">
            <a:avLst/>
          </a:prstGeom>
        </p:spPr>
      </p:pic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241394" y="6206449"/>
            <a:ext cx="1750150" cy="365125"/>
          </a:xfrm>
        </p:spPr>
        <p:txBody>
          <a:bodyPr anchor="b" anchorCtr="0"/>
          <a:lstStyle/>
          <a:p>
            <a:pPr algn="l"/>
            <a:r>
              <a:rPr lang="en-US" sz="800" dirty="0"/>
              <a:t>Copyright © 2017. All rights reserved</a:t>
            </a:r>
          </a:p>
          <a:p>
            <a:pPr algn="l"/>
            <a:r>
              <a:rPr lang="en-US" sz="800" dirty="0"/>
              <a:t>Developed and Design </a:t>
            </a:r>
            <a:r>
              <a:rPr lang="en-US" sz="800" dirty="0">
                <a:solidFill>
                  <a:srgbClr val="2AA28E"/>
                </a:solidFill>
              </a:rPr>
              <a:t>Gluon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63" y="368300"/>
            <a:ext cx="679554" cy="382249"/>
          </a:xfrm>
          <a:prstGeom prst="rect">
            <a:avLst/>
          </a:prstGeom>
        </p:spPr>
      </p:pic>
      <p:sp>
        <p:nvSpPr>
          <p:cNvPr id="26" name="TextBox 25"/>
          <p:cNvSpPr txBox="1"/>
          <p:nvPr/>
        </p:nvSpPr>
        <p:spPr>
          <a:xfrm>
            <a:off x="8472264" y="2708920"/>
            <a:ext cx="3024336" cy="861774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2800" dirty="0">
                <a:solidFill>
                  <a:srgbClr val="1A6053"/>
                </a:solidFill>
                <a:latin typeface="Lato" charset="0"/>
                <a:ea typeface="Lato" charset="0"/>
                <a:cs typeface="Lato" charset="0"/>
              </a:rPr>
              <a:t>Years of experience in London</a:t>
            </a:r>
          </a:p>
        </p:txBody>
      </p:sp>
      <p:cxnSp>
        <p:nvCxnSpPr>
          <p:cNvPr id="27" name="Straight Connector 26"/>
          <p:cNvCxnSpPr/>
          <p:nvPr/>
        </p:nvCxnSpPr>
        <p:spPr>
          <a:xfrm>
            <a:off x="8472264" y="3716565"/>
            <a:ext cx="691243" cy="0"/>
          </a:xfrm>
          <a:prstGeom prst="line">
            <a:avLst/>
          </a:prstGeom>
          <a:ln w="25400">
            <a:gradFill>
              <a:gsLst>
                <a:gs pos="0">
                  <a:srgbClr val="1A6053"/>
                </a:gs>
                <a:gs pos="100000">
                  <a:srgbClr val="2AA28E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/>
          <p:cNvSpPr txBox="1"/>
          <p:nvPr/>
        </p:nvSpPr>
        <p:spPr>
          <a:xfrm>
            <a:off x="8400256" y="3883938"/>
            <a:ext cx="252028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>
                <a:solidFill>
                  <a:schemeClr val="tx1">
                    <a:lumMod val="50000"/>
                    <a:lumOff val="50000"/>
                  </a:schemeClr>
                </a:solidFill>
                <a:latin typeface="Lato Medium" charset="0"/>
                <a:ea typeface="Lato Medium" charset="0"/>
                <a:cs typeface="Lato Medium" charset="0"/>
              </a:rPr>
              <a:t>Our core team are veteran software consultants and enterprise architects with a combined 40 years of experience writing high-performance, robust and scalable software for some of the world’s largest financial organisations and independent technology providers.</a:t>
            </a:r>
          </a:p>
          <a:p>
            <a:endParaRPr lang="en-GB" sz="1000" dirty="0">
              <a:solidFill>
                <a:schemeClr val="tx1">
                  <a:lumMod val="50000"/>
                  <a:lumOff val="50000"/>
                </a:schemeClr>
              </a:solidFill>
              <a:latin typeface="Lato Medium" charset="0"/>
              <a:ea typeface="Lato Medium" charset="0"/>
              <a:cs typeface="Lato Medium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332668135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icture Placeholder 1"/>
          <p:cNvSpPr>
            <a:spLocks noGrp="1"/>
          </p:cNvSpPr>
          <p:nvPr/>
        </p:nvSpPr>
        <p:spPr>
          <a:xfrm>
            <a:off x="5602908" y="-56942"/>
            <a:ext cx="4525540" cy="4072351"/>
          </a:xfrm>
          <a:custGeom>
            <a:avLst/>
            <a:gdLst>
              <a:gd name="connsiteX0" fmla="*/ 1257458 w 5195129"/>
              <a:gd name="connsiteY0" fmla="*/ 0 h 4674887"/>
              <a:gd name="connsiteX1" fmla="*/ 4888355 w 5195129"/>
              <a:gd name="connsiteY1" fmla="*/ 0 h 4674887"/>
              <a:gd name="connsiteX2" fmla="*/ 4897797 w 5195129"/>
              <a:gd name="connsiteY2" fmla="*/ 10583 h 4674887"/>
              <a:gd name="connsiteX3" fmla="*/ 4991734 w 5195129"/>
              <a:gd name="connsiteY3" fmla="*/ 153016 h 4674887"/>
              <a:gd name="connsiteX4" fmla="*/ 5155578 w 5195129"/>
              <a:gd name="connsiteY4" fmla="*/ 618243 h 4674887"/>
              <a:gd name="connsiteX5" fmla="*/ 5191863 w 5195129"/>
              <a:gd name="connsiteY5" fmla="*/ 1214314 h 4674887"/>
              <a:gd name="connsiteX6" fmla="*/ 5140212 w 5195129"/>
              <a:gd name="connsiteY6" fmla="*/ 1702059 h 4674887"/>
              <a:gd name="connsiteX7" fmla="*/ 5065164 w 5195129"/>
              <a:gd name="connsiteY7" fmla="*/ 2086547 h 4674887"/>
              <a:gd name="connsiteX8" fmla="*/ 4969982 w 5195129"/>
              <a:gd name="connsiteY8" fmla="*/ 2462239 h 4674887"/>
              <a:gd name="connsiteX9" fmla="*/ 4966842 w 5195129"/>
              <a:gd name="connsiteY9" fmla="*/ 2481819 h 4674887"/>
              <a:gd name="connsiteX10" fmla="*/ 4948658 w 5195129"/>
              <a:gd name="connsiteY10" fmla="*/ 2545371 h 4674887"/>
              <a:gd name="connsiteX11" fmla="*/ 4938561 w 5195129"/>
              <a:gd name="connsiteY11" fmla="*/ 2572055 h 4674887"/>
              <a:gd name="connsiteX12" fmla="*/ 4784773 w 5195129"/>
              <a:gd name="connsiteY12" fmla="*/ 3040688 h 4674887"/>
              <a:gd name="connsiteX13" fmla="*/ 4548619 w 5195129"/>
              <a:gd name="connsiteY13" fmla="*/ 3590655 h 4674887"/>
              <a:gd name="connsiteX14" fmla="*/ 4250458 w 5195129"/>
              <a:gd name="connsiteY14" fmla="*/ 4073335 h 4674887"/>
              <a:gd name="connsiteX15" fmla="*/ 3878856 w 5195129"/>
              <a:gd name="connsiteY15" fmla="*/ 4443497 h 4674887"/>
              <a:gd name="connsiteX16" fmla="*/ 3186482 w 5195129"/>
              <a:gd name="connsiteY16" fmla="*/ 4674862 h 4674887"/>
              <a:gd name="connsiteX17" fmla="*/ 2891514 w 5195129"/>
              <a:gd name="connsiteY17" fmla="*/ 4643798 h 4674887"/>
              <a:gd name="connsiteX18" fmla="*/ 2828700 w 5195129"/>
              <a:gd name="connsiteY18" fmla="*/ 4634421 h 4674887"/>
              <a:gd name="connsiteX19" fmla="*/ 2731286 w 5195129"/>
              <a:gd name="connsiteY19" fmla="*/ 4606548 h 4674887"/>
              <a:gd name="connsiteX20" fmla="*/ 2693489 w 5195129"/>
              <a:gd name="connsiteY20" fmla="*/ 4588909 h 4674887"/>
              <a:gd name="connsiteX21" fmla="*/ 2259009 w 5195129"/>
              <a:gd name="connsiteY21" fmla="*/ 4386231 h 4674887"/>
              <a:gd name="connsiteX22" fmla="*/ 1725702 w 5195129"/>
              <a:gd name="connsiteY22" fmla="*/ 4009169 h 4674887"/>
              <a:gd name="connsiteX23" fmla="*/ 1036282 w 5195129"/>
              <a:gd name="connsiteY23" fmla="*/ 3354127 h 4674887"/>
              <a:gd name="connsiteX24" fmla="*/ 456082 w 5195129"/>
              <a:gd name="connsiteY24" fmla="*/ 2640093 h 4674887"/>
              <a:gd name="connsiteX25" fmla="*/ 152116 w 5195129"/>
              <a:gd name="connsiteY25" fmla="*/ 2096603 h 4674887"/>
              <a:gd name="connsiteX26" fmla="*/ 13326 w 5195129"/>
              <a:gd name="connsiteY26" fmla="*/ 1617813 h 4674887"/>
              <a:gd name="connsiteX27" fmla="*/ 19959 w 5195129"/>
              <a:gd name="connsiteY27" fmla="*/ 1209959 h 4674887"/>
              <a:gd name="connsiteX28" fmla="*/ 31259 w 5195129"/>
              <a:gd name="connsiteY28" fmla="*/ 1142921 h 4674887"/>
              <a:gd name="connsiteX29" fmla="*/ 53053 w 5195129"/>
              <a:gd name="connsiteY29" fmla="*/ 1066752 h 4674887"/>
              <a:gd name="connsiteX30" fmla="*/ 61817 w 5195129"/>
              <a:gd name="connsiteY30" fmla="*/ 1049035 h 4674887"/>
              <a:gd name="connsiteX31" fmla="*/ 105769 w 5195129"/>
              <a:gd name="connsiteY31" fmla="*/ 941036 h 4674887"/>
              <a:gd name="connsiteX32" fmla="*/ 367836 w 5195129"/>
              <a:gd name="connsiteY32" fmla="*/ 565570 h 4674887"/>
              <a:gd name="connsiteX33" fmla="*/ 837097 w 5195129"/>
              <a:gd name="connsiteY33" fmla="*/ 206920 h 4674887"/>
              <a:gd name="connsiteX34" fmla="*/ 1121761 w 5195129"/>
              <a:gd name="connsiteY34" fmla="*/ 57235 h 467488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</a:cxnLst>
            <a:rect l="l" t="t" r="r" b="b"/>
            <a:pathLst>
              <a:path w="5195129" h="4674887">
                <a:moveTo>
                  <a:pt x="1257458" y="0"/>
                </a:moveTo>
                <a:lnTo>
                  <a:pt x="4888355" y="0"/>
                </a:lnTo>
                <a:lnTo>
                  <a:pt x="4897797" y="10583"/>
                </a:lnTo>
                <a:cubicBezTo>
                  <a:pt x="4932002" y="55083"/>
                  <a:pt x="4963329" y="102548"/>
                  <a:pt x="4991734" y="153016"/>
                </a:cubicBezTo>
                <a:cubicBezTo>
                  <a:pt x="5073471" y="298496"/>
                  <a:pt x="5124502" y="454903"/>
                  <a:pt x="5155578" y="618243"/>
                </a:cubicBezTo>
                <a:cubicBezTo>
                  <a:pt x="5192956" y="815490"/>
                  <a:pt x="5200577" y="1014331"/>
                  <a:pt x="5191863" y="1214314"/>
                </a:cubicBezTo>
                <a:cubicBezTo>
                  <a:pt x="5184425" y="1378006"/>
                  <a:pt x="5166047" y="1540340"/>
                  <a:pt x="5140212" y="1702059"/>
                </a:cubicBezTo>
                <a:cubicBezTo>
                  <a:pt x="5119763" y="1831189"/>
                  <a:pt x="5095537" y="1959748"/>
                  <a:pt x="5065164" y="2086547"/>
                </a:cubicBezTo>
                <a:cubicBezTo>
                  <a:pt x="5035290" y="2212477"/>
                  <a:pt x="5001840" y="2337131"/>
                  <a:pt x="4969982" y="2462239"/>
                </a:cubicBezTo>
                <a:cubicBezTo>
                  <a:pt x="4968404" y="2468613"/>
                  <a:pt x="4967964" y="2475314"/>
                  <a:pt x="4966842" y="2481819"/>
                </a:cubicBezTo>
                <a:lnTo>
                  <a:pt x="4948658" y="2545371"/>
                </a:lnTo>
                <a:cubicBezTo>
                  <a:pt x="4945367" y="2554287"/>
                  <a:pt x="4941394" y="2563009"/>
                  <a:pt x="4938561" y="2572055"/>
                </a:cubicBezTo>
                <a:cubicBezTo>
                  <a:pt x="4891773" y="2729547"/>
                  <a:pt x="4841279" y="2886230"/>
                  <a:pt x="4784773" y="3040688"/>
                </a:cubicBezTo>
                <a:cubicBezTo>
                  <a:pt x="4715843" y="3228242"/>
                  <a:pt x="4638756" y="3412454"/>
                  <a:pt x="4548619" y="3590655"/>
                </a:cubicBezTo>
                <a:cubicBezTo>
                  <a:pt x="4462746" y="3759964"/>
                  <a:pt x="4366041" y="3922386"/>
                  <a:pt x="4250458" y="4073335"/>
                </a:cubicBezTo>
                <a:cubicBezTo>
                  <a:pt x="4143196" y="4213270"/>
                  <a:pt x="4022542" y="4339769"/>
                  <a:pt x="3878856" y="4443497"/>
                </a:cubicBezTo>
                <a:cubicBezTo>
                  <a:pt x="3672253" y="4592420"/>
                  <a:pt x="3442748" y="4673364"/>
                  <a:pt x="3186482" y="4674862"/>
                </a:cubicBezTo>
                <a:cubicBezTo>
                  <a:pt x="3087070" y="4675486"/>
                  <a:pt x="2988750" y="4664545"/>
                  <a:pt x="2891514" y="4643798"/>
                </a:cubicBezTo>
                <a:cubicBezTo>
                  <a:pt x="2870856" y="4639405"/>
                  <a:pt x="2849760" y="4637412"/>
                  <a:pt x="2828700" y="4634421"/>
                </a:cubicBezTo>
                <a:lnTo>
                  <a:pt x="2731286" y="4606548"/>
                </a:lnTo>
                <a:cubicBezTo>
                  <a:pt x="2718686" y="4600669"/>
                  <a:pt x="2706718" y="4593450"/>
                  <a:pt x="2693489" y="4588909"/>
                </a:cubicBezTo>
                <a:cubicBezTo>
                  <a:pt x="2541742" y="4536644"/>
                  <a:pt x="2397648" y="4467102"/>
                  <a:pt x="2259009" y="4386231"/>
                </a:cubicBezTo>
                <a:cubicBezTo>
                  <a:pt x="2070375" y="4276141"/>
                  <a:pt x="1894025" y="4148078"/>
                  <a:pt x="1725702" y="4009169"/>
                </a:cubicBezTo>
                <a:cubicBezTo>
                  <a:pt x="1480355" y="3807273"/>
                  <a:pt x="1253033" y="3586266"/>
                  <a:pt x="1036282" y="3354127"/>
                </a:cubicBezTo>
                <a:cubicBezTo>
                  <a:pt x="826552" y="3129305"/>
                  <a:pt x="629305" y="2894407"/>
                  <a:pt x="456082" y="2640093"/>
                </a:cubicBezTo>
                <a:cubicBezTo>
                  <a:pt x="338927" y="2467797"/>
                  <a:pt x="234138" y="2288421"/>
                  <a:pt x="152116" y="2096603"/>
                </a:cubicBezTo>
                <a:cubicBezTo>
                  <a:pt x="86077" y="1942724"/>
                  <a:pt x="36464" y="1783939"/>
                  <a:pt x="13326" y="1617813"/>
                </a:cubicBezTo>
                <a:cubicBezTo>
                  <a:pt x="-5531" y="1481481"/>
                  <a:pt x="-5295" y="1345552"/>
                  <a:pt x="19959" y="1209959"/>
                </a:cubicBezTo>
                <a:cubicBezTo>
                  <a:pt x="24128" y="1187644"/>
                  <a:pt x="27546" y="1165366"/>
                  <a:pt x="31259" y="1142921"/>
                </a:cubicBezTo>
                <a:lnTo>
                  <a:pt x="53053" y="1066752"/>
                </a:lnTo>
                <a:cubicBezTo>
                  <a:pt x="55998" y="1060766"/>
                  <a:pt x="59555" y="1055213"/>
                  <a:pt x="61817" y="1049035"/>
                </a:cubicBezTo>
                <a:cubicBezTo>
                  <a:pt x="76541" y="1013058"/>
                  <a:pt x="89516" y="976325"/>
                  <a:pt x="105769" y="941036"/>
                </a:cubicBezTo>
                <a:cubicBezTo>
                  <a:pt x="170030" y="799921"/>
                  <a:pt x="260001" y="676524"/>
                  <a:pt x="367836" y="565570"/>
                </a:cubicBezTo>
                <a:cubicBezTo>
                  <a:pt x="506395" y="422961"/>
                  <a:pt x="666033" y="307366"/>
                  <a:pt x="837097" y="206920"/>
                </a:cubicBezTo>
                <a:cubicBezTo>
                  <a:pt x="929764" y="152419"/>
                  <a:pt x="1024798" y="102766"/>
                  <a:pt x="1121761" y="57235"/>
                </a:cubicBezTo>
                <a:close/>
              </a:path>
            </a:pathLst>
          </a:custGeom>
          <a:pattFill prst="pct10">
            <a:fgClr>
              <a:schemeClr val="tx1"/>
            </a:fgClr>
            <a:bgClr>
              <a:schemeClr val="bg1"/>
            </a:bgClr>
          </a:pattFill>
        </p:spPr>
        <p:txBody>
          <a:bodyPr wrap="square" anchor="ctr">
            <a:noAutofit/>
          </a:bodyPr>
          <a:lstStyle/>
          <a:p>
            <a:endParaRPr lang="en-US"/>
          </a:p>
        </p:txBody>
      </p:sp>
      <p:sp>
        <p:nvSpPr>
          <p:cNvPr id="9" name="TextBox 8"/>
          <p:cNvSpPr txBox="1"/>
          <p:nvPr/>
        </p:nvSpPr>
        <p:spPr>
          <a:xfrm>
            <a:off x="2855640" y="4365104"/>
            <a:ext cx="7272808" cy="430887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r>
              <a:rPr lang="en-GB" sz="2800" dirty="0">
                <a:solidFill>
                  <a:srgbClr val="1A6053"/>
                </a:solidFill>
                <a:latin typeface="Lato" charset="0"/>
                <a:ea typeface="Lato" charset="0"/>
                <a:cs typeface="Lato" charset="0"/>
              </a:rPr>
              <a:t>Tech before Fintech</a:t>
            </a:r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241394" y="6206449"/>
            <a:ext cx="1750150" cy="365125"/>
          </a:xfrm>
        </p:spPr>
        <p:txBody>
          <a:bodyPr anchor="b" anchorCtr="0"/>
          <a:lstStyle/>
          <a:p>
            <a:pPr algn="l"/>
            <a:r>
              <a:rPr lang="en-US" sz="800" dirty="0"/>
              <a:t>Copyright © 2017. All rights reserved</a:t>
            </a:r>
          </a:p>
          <a:p>
            <a:pPr algn="l"/>
            <a:r>
              <a:rPr lang="en-US" sz="800" dirty="0"/>
              <a:t>Developed and Design </a:t>
            </a:r>
            <a:r>
              <a:rPr lang="en-US" sz="800" dirty="0">
                <a:solidFill>
                  <a:srgbClr val="2AA28E"/>
                </a:solidFill>
              </a:rPr>
              <a:t>Gluon</a:t>
            </a: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4963" y="368300"/>
            <a:ext cx="679554" cy="382249"/>
          </a:xfrm>
          <a:prstGeom prst="rect">
            <a:avLst/>
          </a:prstGeom>
        </p:spPr>
      </p:pic>
      <p:cxnSp>
        <p:nvCxnSpPr>
          <p:cNvPr id="8" name="Straight Connector 7"/>
          <p:cNvCxnSpPr/>
          <p:nvPr/>
        </p:nvCxnSpPr>
        <p:spPr>
          <a:xfrm>
            <a:off x="5159896" y="5012015"/>
            <a:ext cx="691243" cy="0"/>
          </a:xfrm>
          <a:prstGeom prst="line">
            <a:avLst/>
          </a:prstGeom>
          <a:ln w="25400">
            <a:gradFill>
              <a:gsLst>
                <a:gs pos="0">
                  <a:srgbClr val="1A6053"/>
                </a:gs>
                <a:gs pos="100000">
                  <a:srgbClr val="2AA28E"/>
                </a:gs>
              </a:gsLst>
              <a:lin ang="2700000" scaled="0"/>
            </a:gra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TextBox 17"/>
          <p:cNvSpPr txBox="1"/>
          <p:nvPr/>
        </p:nvSpPr>
        <p:spPr>
          <a:xfrm>
            <a:off x="6096000" y="4102040"/>
            <a:ext cx="54006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1000" dirty="0"/>
              <a:t>In our journeys, we built trading and portfolio analytics platforms, distributed and parallel calculation and workflow engines, high-volume messaging middleware, dashboards with advanced interaction and visualisation features. We did numerical and statistical computing, machine learning and semantic processing.</a:t>
            </a:r>
          </a:p>
          <a:p>
            <a:endParaRPr lang="en-GB" sz="1000" dirty="0"/>
          </a:p>
          <a:p>
            <a:r>
              <a:rPr lang="en-GB" sz="1000" dirty="0"/>
              <a:t>We produced real-time, interactive scenario analysis for one of the most profitable trading desks on the planet. We helped e-commerce and brokerage companies to scale their operations without breaking a sweat. We contributed to pioneering robotics and field automation platforms before </a:t>
            </a:r>
            <a:r>
              <a:rPr lang="en-GB" sz="1000" dirty="0" err="1"/>
              <a:t>IoT</a:t>
            </a:r>
            <a:r>
              <a:rPr lang="en-GB" sz="1000" dirty="0"/>
              <a:t> and event streams were cool.</a:t>
            </a:r>
          </a:p>
          <a:p>
            <a:endParaRPr lang="en-GB" sz="1000" dirty="0"/>
          </a:p>
        </p:txBody>
      </p:sp>
      <p:sp>
        <p:nvSpPr>
          <p:cNvPr id="12" name="AutoShape 1"/>
          <p:cNvSpPr>
            <a:spLocks/>
          </p:cNvSpPr>
          <p:nvPr/>
        </p:nvSpPr>
        <p:spPr bwMode="auto">
          <a:xfrm rot="10003905">
            <a:off x="6228287" y="111548"/>
            <a:ext cx="3831346" cy="3732170"/>
          </a:xfrm>
          <a:custGeom>
            <a:avLst/>
            <a:gdLst/>
            <a:ahLst/>
            <a:cxnLst/>
            <a:rect l="0" t="0" r="r" b="b"/>
            <a:pathLst>
              <a:path w="21600" h="21600">
                <a:moveTo>
                  <a:pt x="21600" y="14990"/>
                </a:moveTo>
                <a:cubicBezTo>
                  <a:pt x="21600" y="15126"/>
                  <a:pt x="21600" y="15263"/>
                  <a:pt x="21600" y="15399"/>
                </a:cubicBezTo>
                <a:cubicBezTo>
                  <a:pt x="21594" y="15445"/>
                  <a:pt x="21584" y="15490"/>
                  <a:pt x="21584" y="15536"/>
                </a:cubicBezTo>
                <a:cubicBezTo>
                  <a:pt x="21583" y="15866"/>
                  <a:pt x="21538" y="16191"/>
                  <a:pt x="21471" y="16513"/>
                </a:cubicBezTo>
                <a:cubicBezTo>
                  <a:pt x="21274" y="17469"/>
                  <a:pt x="20847" y="18299"/>
                  <a:pt x="20177" y="18995"/>
                </a:cubicBezTo>
                <a:cubicBezTo>
                  <a:pt x="19694" y="19496"/>
                  <a:pt x="19133" y="19885"/>
                  <a:pt x="18522" y="20201"/>
                </a:cubicBezTo>
                <a:cubicBezTo>
                  <a:pt x="17784" y="20582"/>
                  <a:pt x="17006" y="20844"/>
                  <a:pt x="16205" y="21041"/>
                </a:cubicBezTo>
                <a:cubicBezTo>
                  <a:pt x="15549" y="21201"/>
                  <a:pt x="14886" y="21315"/>
                  <a:pt x="14217" y="21398"/>
                </a:cubicBezTo>
                <a:cubicBezTo>
                  <a:pt x="13683" y="21465"/>
                  <a:pt x="13147" y="21516"/>
                  <a:pt x="12611" y="21540"/>
                </a:cubicBezTo>
                <a:cubicBezTo>
                  <a:pt x="12079" y="21565"/>
                  <a:pt x="11548" y="21574"/>
                  <a:pt x="11017" y="21590"/>
                </a:cubicBezTo>
                <a:cubicBezTo>
                  <a:pt x="10990" y="21591"/>
                  <a:pt x="10963" y="21597"/>
                  <a:pt x="10936" y="21600"/>
                </a:cubicBezTo>
                <a:cubicBezTo>
                  <a:pt x="10845" y="21600"/>
                  <a:pt x="10755" y="21600"/>
                  <a:pt x="10664" y="21600"/>
                </a:cubicBezTo>
                <a:cubicBezTo>
                  <a:pt x="10625" y="21597"/>
                  <a:pt x="10586" y="21591"/>
                  <a:pt x="10547" y="21590"/>
                </a:cubicBezTo>
                <a:cubicBezTo>
                  <a:pt x="9871" y="21583"/>
                  <a:pt x="9194" y="21560"/>
                  <a:pt x="8519" y="21510"/>
                </a:cubicBezTo>
                <a:cubicBezTo>
                  <a:pt x="7699" y="21448"/>
                  <a:pt x="6883" y="21349"/>
                  <a:pt x="6076" y="21190"/>
                </a:cubicBezTo>
                <a:cubicBezTo>
                  <a:pt x="5309" y="21038"/>
                  <a:pt x="4557" y="20834"/>
                  <a:pt x="3829" y="20540"/>
                </a:cubicBezTo>
                <a:cubicBezTo>
                  <a:pt x="3154" y="20267"/>
                  <a:pt x="2517" y="19924"/>
                  <a:pt x="1944" y="19461"/>
                </a:cubicBezTo>
                <a:cubicBezTo>
                  <a:pt x="1121" y="18795"/>
                  <a:pt x="541" y="17957"/>
                  <a:pt x="245" y="16918"/>
                </a:cubicBezTo>
                <a:cubicBezTo>
                  <a:pt x="130" y="16515"/>
                  <a:pt x="62" y="16103"/>
                  <a:pt x="34" y="15684"/>
                </a:cubicBezTo>
                <a:cubicBezTo>
                  <a:pt x="28" y="15595"/>
                  <a:pt x="12" y="15507"/>
                  <a:pt x="0" y="15418"/>
                </a:cubicBezTo>
                <a:cubicBezTo>
                  <a:pt x="0" y="15275"/>
                  <a:pt x="0" y="15132"/>
                  <a:pt x="0" y="14990"/>
                </a:cubicBezTo>
                <a:cubicBezTo>
                  <a:pt x="9" y="14932"/>
                  <a:pt x="24" y="14875"/>
                  <a:pt x="27" y="14816"/>
                </a:cubicBezTo>
                <a:cubicBezTo>
                  <a:pt x="62" y="14139"/>
                  <a:pt x="174" y="13473"/>
                  <a:pt x="337" y="12816"/>
                </a:cubicBezTo>
                <a:cubicBezTo>
                  <a:pt x="559" y="11922"/>
                  <a:pt x="866" y="11057"/>
                  <a:pt x="1225" y="10212"/>
                </a:cubicBezTo>
                <a:cubicBezTo>
                  <a:pt x="1746" y="8981"/>
                  <a:pt x="2363" y="7801"/>
                  <a:pt x="3036" y="6651"/>
                </a:cubicBezTo>
                <a:cubicBezTo>
                  <a:pt x="3688" y="5538"/>
                  <a:pt x="4394" y="4464"/>
                  <a:pt x="5204" y="3465"/>
                </a:cubicBezTo>
                <a:cubicBezTo>
                  <a:pt x="5753" y="2789"/>
                  <a:pt x="6344" y="2155"/>
                  <a:pt x="7010" y="1599"/>
                </a:cubicBezTo>
                <a:cubicBezTo>
                  <a:pt x="7544" y="1152"/>
                  <a:pt x="8116" y="766"/>
                  <a:pt x="8747" y="479"/>
                </a:cubicBezTo>
                <a:cubicBezTo>
                  <a:pt x="9265" y="244"/>
                  <a:pt x="9803" y="87"/>
                  <a:pt x="10368" y="32"/>
                </a:cubicBezTo>
                <a:cubicBezTo>
                  <a:pt x="10461" y="23"/>
                  <a:pt x="10553" y="11"/>
                  <a:pt x="10646" y="0"/>
                </a:cubicBezTo>
                <a:cubicBezTo>
                  <a:pt x="10755" y="0"/>
                  <a:pt x="10863" y="0"/>
                  <a:pt x="10972" y="0"/>
                </a:cubicBezTo>
                <a:cubicBezTo>
                  <a:pt x="10999" y="5"/>
                  <a:pt x="11025" y="13"/>
                  <a:pt x="11052" y="15"/>
                </a:cubicBezTo>
                <a:cubicBezTo>
                  <a:pt x="11211" y="33"/>
                  <a:pt x="11371" y="43"/>
                  <a:pt x="11529" y="68"/>
                </a:cubicBezTo>
                <a:cubicBezTo>
                  <a:pt x="12160" y="165"/>
                  <a:pt x="12750" y="387"/>
                  <a:pt x="13311" y="696"/>
                </a:cubicBezTo>
                <a:cubicBezTo>
                  <a:pt x="14032" y="1093"/>
                  <a:pt x="14670" y="1607"/>
                  <a:pt x="15261" y="2185"/>
                </a:cubicBezTo>
                <a:cubicBezTo>
                  <a:pt x="15902" y="2811"/>
                  <a:pt x="16477" y="3498"/>
                  <a:pt x="17005" y="4225"/>
                </a:cubicBezTo>
                <a:cubicBezTo>
                  <a:pt x="18227" y="5906"/>
                  <a:pt x="19254" y="7707"/>
                  <a:pt x="20128" y="9601"/>
                </a:cubicBezTo>
                <a:cubicBezTo>
                  <a:pt x="20596" y="10615"/>
                  <a:pt x="20991" y="11657"/>
                  <a:pt x="21264" y="12744"/>
                </a:cubicBezTo>
                <a:cubicBezTo>
                  <a:pt x="21441" y="13445"/>
                  <a:pt x="21573" y="14154"/>
                  <a:pt x="21585" y="14881"/>
                </a:cubicBezTo>
                <a:cubicBezTo>
                  <a:pt x="21586" y="14918"/>
                  <a:pt x="21595" y="14954"/>
                  <a:pt x="21600" y="14990"/>
                </a:cubicBezTo>
                <a:close/>
                <a:moveTo>
                  <a:pt x="21600" y="14990"/>
                </a:moveTo>
              </a:path>
            </a:pathLst>
          </a:custGeom>
          <a:noFill/>
          <a:ln w="381000" cap="flat">
            <a:gradFill>
              <a:gsLst>
                <a:gs pos="0">
                  <a:srgbClr val="1A6053"/>
                </a:gs>
                <a:gs pos="100000">
                  <a:srgbClr val="2AA28E"/>
                </a:gs>
              </a:gsLst>
              <a:lin ang="2700000" scaled="0"/>
            </a:gradFill>
            <a:miter lim="800000"/>
            <a:headEnd type="none" w="med" len="med"/>
            <a:tailEnd type="none" w="med" len="med"/>
          </a:ln>
        </p:spPr>
        <p:txBody>
          <a:bodyPr lIns="0" tIns="0" rIns="0" bIns="0"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6729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968</TotalTime>
  <Words>943</Words>
  <Application>Microsoft Office PowerPoint</Application>
  <PresentationFormat>Widescreen</PresentationFormat>
  <Paragraphs>96</Paragraphs>
  <Slides>8</Slides>
  <Notes>8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5" baseType="lpstr">
      <vt:lpstr>Arial</vt:lpstr>
      <vt:lpstr>Calibri</vt:lpstr>
      <vt:lpstr>Calibri Light</vt:lpstr>
      <vt:lpstr>Lato</vt:lpstr>
      <vt:lpstr>Lato Light</vt:lpstr>
      <vt:lpstr>Lato Medium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Winston Gubantes</cp:lastModifiedBy>
  <cp:revision>46</cp:revision>
  <cp:lastPrinted>2017-01-26T06:49:51Z</cp:lastPrinted>
  <dcterms:created xsi:type="dcterms:W3CDTF">2017-01-26T02:46:20Z</dcterms:created>
  <dcterms:modified xsi:type="dcterms:W3CDTF">2017-02-13T08:56:21Z</dcterms:modified>
</cp:coreProperties>
</file>

<file path=docProps/thumbnail.jpeg>
</file>